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169"/>
    <p:restoredTop sz="96327"/>
  </p:normalViewPr>
  <p:slideViewPr>
    <p:cSldViewPr snapToGrid="0" snapToObjects="1">
      <p:cViewPr varScale="1">
        <p:scale>
          <a:sx n="100" d="100"/>
          <a:sy n="100" d="100"/>
        </p:scale>
        <p:origin x="168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jpeg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007533" y="0"/>
            <a:ext cx="7934348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8941881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11808" y="3428998"/>
            <a:ext cx="5518066" cy="2268559"/>
          </a:xfrm>
        </p:spPr>
        <p:txBody>
          <a:bodyPr anchor="t">
            <a:normAutofit/>
          </a:bodyPr>
          <a:lstStyle>
            <a:lvl1pPr algn="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2274" y="2268786"/>
            <a:ext cx="5357600" cy="1160213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rIns="45720"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2191282" y="3262852"/>
            <a:ext cx="415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24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99101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>
            <a:off x="2194236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4091" cy="107722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879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extBox 8"/>
          <p:cNvSpPr txBox="1"/>
          <p:nvPr/>
        </p:nvSpPr>
        <p:spPr>
          <a:xfrm rot="5400000">
            <a:off x="10337141" y="416061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39380" y="805818"/>
            <a:ext cx="1326519" cy="524412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08751" y="970410"/>
            <a:ext cx="6466903" cy="507953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243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194943" y="641225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69601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TextBox 10"/>
          <p:cNvSpPr txBox="1"/>
          <p:nvPr/>
        </p:nvSpPr>
        <p:spPr>
          <a:xfrm>
            <a:off x="2191843" y="296258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3147254"/>
            <a:ext cx="7956560" cy="1424746"/>
          </a:xfrm>
        </p:spPr>
        <p:txBody>
          <a:bodyPr anchor="t">
            <a:norm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968" y="2268786"/>
            <a:ext cx="7791931" cy="878468"/>
          </a:xfrm>
        </p:spPr>
        <p:txBody>
          <a:bodyPr tIns="0" anchor="b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3797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7" name="Rectangle 26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7"/>
            <a:ext cx="7950984" cy="10817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05374" y="2052116"/>
            <a:ext cx="3891960" cy="39978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3894222" cy="399782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196172" y="641223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8143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1" name="Rectangle 20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TextBox 11"/>
          <p:cNvSpPr txBox="1"/>
          <p:nvPr/>
        </p:nvSpPr>
        <p:spPr>
          <a:xfrm>
            <a:off x="2193650" y="636424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9873" y="805818"/>
            <a:ext cx="7956560" cy="107834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9285" y="2052115"/>
            <a:ext cx="3896467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09285" y="2851331"/>
            <a:ext cx="3893623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66634" y="2052115"/>
            <a:ext cx="3899798" cy="713818"/>
          </a:xfr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200" b="0" cap="none" baseline="0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66635" y="2851331"/>
            <a:ext cx="3899798" cy="30714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864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Rectangle 13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196172" y="641226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5159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516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6" name="Rectangle 25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TextBox 9"/>
          <p:cNvSpPr txBox="1"/>
          <p:nvPr/>
        </p:nvSpPr>
        <p:spPr>
          <a:xfrm>
            <a:off x="1554154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0323" y="1282451"/>
            <a:ext cx="2664361" cy="1903241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0154" y="805818"/>
            <a:ext cx="5446278" cy="52441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6154"/>
            <a:ext cx="2664361" cy="2386397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0007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1004479" y="0"/>
            <a:ext cx="10372316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" name="Rectangle 19"/>
          <p:cNvSpPr/>
          <p:nvPr/>
        </p:nvSpPr>
        <p:spPr>
          <a:xfrm>
            <a:off x="11377328" y="0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47062" y="3229"/>
            <a:ext cx="4629734" cy="6858000"/>
          </a:xfrm>
          <a:solidFill>
            <a:schemeClr val="tx1">
              <a:alpha val="10000"/>
            </a:schemeClr>
          </a:solidFill>
          <a:ln w="9525" cap="sq">
            <a:noFill/>
            <a:miter lim="800000"/>
          </a:ln>
          <a:effectLst/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54686" y="1127550"/>
            <a:ext cx="4156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800" dirty="0">
                <a:solidFill>
                  <a:schemeClr val="accent6"/>
                </a:solidFill>
                <a:latin typeface="Wingdings 3" panose="05040102010807070707" pitchFamily="18" charset="2"/>
              </a:rPr>
              <a:t>z</a:t>
            </a:r>
            <a:endParaRPr lang="en-US" sz="1000" dirty="0">
              <a:solidFill>
                <a:schemeClr val="accent6"/>
              </a:solidFill>
              <a:latin typeface="MS Shell Dlg 2" panose="020B060403050404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241" y="1282452"/>
            <a:ext cx="3970986" cy="1900473"/>
          </a:xfrm>
        </p:spPr>
        <p:txBody>
          <a:bodyPr anchor="b"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0322" y="3182928"/>
            <a:ext cx="3971874" cy="2386394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234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11808" y="808056"/>
            <a:ext cx="7958331" cy="107722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3599" y="2052116"/>
            <a:ext cx="7796540" cy="39978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-810065" y="5270604"/>
            <a:ext cx="2662729" cy="182880"/>
          </a:xfrm>
          <a:prstGeom prst="rect">
            <a:avLst/>
          </a:prstGeom>
        </p:spPr>
        <p:txBody>
          <a:bodyPr vert="horz" lIns="91440" tIns="18288" rIns="91440" bIns="45720" rtlCol="0" anchor="t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0A9F091-2857-DD4A-8BD5-F03D714E71CE}" type="datetimeFigureOut">
              <a:rPr lang="en-US" smtClean="0"/>
              <a:t>2/5/21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-2237130" y="3661144"/>
            <a:ext cx="5885352" cy="179176"/>
          </a:xfrm>
          <a:prstGeom prst="rect">
            <a:avLst/>
          </a:prstGeom>
        </p:spPr>
        <p:txBody>
          <a:bodyPr vert="horz" lIns="91440" tIns="45720" rIns="91440" bIns="18288" rtlCol="0" anchor="b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8407" y="164592"/>
            <a:ext cx="636727" cy="322851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8455F2-BBC9-6947-8BF9-31AACC8B5235}" type="slidenum">
              <a:rPr lang="en-US" smtClean="0"/>
              <a:t>‹#›</a:t>
            </a:fld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07443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3400" b="0" i="0" kern="1200" cap="none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3444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953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800" kern="120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588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70973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400" kern="120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17328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642616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108960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575304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041648" indent="-338328" algn="l" defTabSz="914400" rtl="0" eaLnBrk="1" latinLnBrk="0" hangingPunct="1">
        <a:lnSpc>
          <a:spcPct val="120000"/>
        </a:lnSpc>
        <a:spcBef>
          <a:spcPts val="500"/>
        </a:spcBef>
        <a:spcAft>
          <a:spcPts val="600"/>
        </a:spcAft>
        <a:buClr>
          <a:schemeClr val="accent6"/>
        </a:buClr>
        <a:buSzPct val="90000"/>
        <a:buFont typeface="Wingdings" panose="05000000000000000000" pitchFamily="2" charset="2"/>
        <a:buChar char="§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iguelangelsantana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F00DC172-0CE8-4970-8857-C6EE391349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9867" cy="68552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4921D8-D907-42BC-84C0-A2906F84F6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1794" y="2105202"/>
            <a:ext cx="9360205" cy="475279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46C9919-69C2-4A18-A50B-4F2701E208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9867" cy="68580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F30023F-7707-4123-BB31-6A42EF81B1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64174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B16F25B-0FD7-471E-AED7-9C6B807C7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7533" y="0"/>
            <a:ext cx="10378001" cy="6858000"/>
          </a:xfrm>
          <a:prstGeom prst="rect">
            <a:avLst/>
          </a:prstGeom>
          <a:solidFill>
            <a:schemeClr val="bg2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2840B5-953D-5C4D-986A-31644E382B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74254" y="5166421"/>
            <a:ext cx="8445357" cy="883524"/>
          </a:xfrm>
        </p:spPr>
        <p:txBody>
          <a:bodyPr>
            <a:normAutofit/>
          </a:bodyPr>
          <a:lstStyle/>
          <a:p>
            <a:r>
              <a:rPr lang="en-US" sz="4400"/>
              <a:t>Assessing Marketing Campaigns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605200-A409-664A-94A2-76D20D78C8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536" y="4752007"/>
            <a:ext cx="8286075" cy="414413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10000"/>
              </a:lnSpc>
            </a:pPr>
            <a:r>
              <a:rPr lang="en-US" sz="500"/>
              <a:t>Miguel Angel Santana II, MBA</a:t>
            </a:r>
          </a:p>
          <a:p>
            <a:pPr>
              <a:lnSpc>
                <a:spcPct val="110000"/>
              </a:lnSpc>
            </a:pPr>
            <a:r>
              <a:rPr lang="en-US" sz="500"/>
              <a:t>(Month), 2021</a:t>
            </a:r>
          </a:p>
          <a:p>
            <a:pPr>
              <a:lnSpc>
                <a:spcPct val="110000"/>
              </a:lnSpc>
            </a:pPr>
            <a:r>
              <a:rPr lang="en-US" sz="500"/>
              <a:t>Medium Blog: (here)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1A03511-7B76-435C-A861-F71F038CDC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2042" y="0"/>
            <a:ext cx="45719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Three arrows on bullseye">
            <a:extLst>
              <a:ext uri="{FF2B5EF4-FFF2-40B4-BE49-F238E27FC236}">
                <a16:creationId xmlns:a16="http://schemas.microsoft.com/office/drawing/2014/main" id="{EBBAB9A2-4094-47B8-BD03-705D7EC071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40717" r="-1" b="-1"/>
          <a:stretch/>
        </p:blipFill>
        <p:spPr>
          <a:xfrm>
            <a:off x="1005401" y="-1"/>
            <a:ext cx="10380133" cy="4030679"/>
          </a:xfrm>
          <a:prstGeom prst="rect">
            <a:avLst/>
          </a:prstGeom>
          <a:ln>
            <a:solidFill>
              <a:schemeClr val="accent6"/>
            </a:solidFill>
          </a:ln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85FA2C94-10B5-4A0A-998F-C623A00E3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387666" y="-2718"/>
            <a:ext cx="27432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35493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3A719-7BD9-2648-9A6F-DFCDA4EFD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Interpret Results | Insights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58570C-D552-4744-BE21-1F3032AF8C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79500" y="2052116"/>
            <a:ext cx="5417834" cy="3997828"/>
          </a:xfrm>
        </p:spPr>
        <p:txBody>
          <a:bodyPr>
            <a:normAutofit/>
          </a:bodyPr>
          <a:lstStyle/>
          <a:p>
            <a:r>
              <a:rPr lang="en-US" sz="1600" dirty="0"/>
              <a:t>Promotion 1 clearly outperformed Promotion 2.</a:t>
            </a:r>
          </a:p>
          <a:p>
            <a:r>
              <a:rPr lang="en-US" sz="1600" dirty="0"/>
              <a:t>Promotion 1 and Promotion 3 produced similar results. </a:t>
            </a:r>
          </a:p>
          <a:p>
            <a:pPr lvl="1"/>
            <a:r>
              <a:rPr lang="en-US" sz="1400" dirty="0"/>
              <a:t>Note: The difference in promotions may be due to random chance.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82A4B-6A41-BD4E-A269-10C9FCCB99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666636" y="2052114"/>
            <a:ext cx="4598264" cy="3997829"/>
          </a:xfrm>
        </p:spPr>
        <p:txBody>
          <a:bodyPr/>
          <a:lstStyle/>
          <a:p>
            <a:r>
              <a:rPr lang="en-US" dirty="0"/>
              <a:t>The variation in total sales can be explained by the difference in the number of occurrences of per promotions.</a:t>
            </a:r>
          </a:p>
          <a:p>
            <a:pPr lvl="1"/>
            <a:r>
              <a:rPr lang="en-US" dirty="0"/>
              <a:t> </a:t>
            </a:r>
            <a:r>
              <a:rPr lang="en-US" sz="1400" dirty="0"/>
              <a:t>Promotion 3 had more the 1</a:t>
            </a:r>
          </a:p>
        </p:txBody>
      </p:sp>
    </p:spTree>
    <p:extLst>
      <p:ext uri="{BB962C8B-B14F-4D97-AF65-F5344CB8AC3E}">
        <p14:creationId xmlns:p14="http://schemas.microsoft.com/office/powerpoint/2010/main" val="3170605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2735A-8EC5-464E-BD44-D56A18BF18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Limitations &amp; 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8A40B7-2A2A-4E47-9C12-AC269F552615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6160" indent="0">
              <a:buNone/>
            </a:pPr>
            <a:r>
              <a:rPr lang="en-US" b="1" dirty="0"/>
              <a:t>Limitations</a:t>
            </a:r>
          </a:p>
          <a:p>
            <a:r>
              <a:rPr lang="en-US" sz="1600" dirty="0"/>
              <a:t>Illustrative business data</a:t>
            </a:r>
          </a:p>
          <a:p>
            <a:r>
              <a:rPr lang="en-US" sz="1600" dirty="0"/>
              <a:t>Lack of context</a:t>
            </a:r>
          </a:p>
          <a:p>
            <a:pPr lvl="1"/>
            <a:r>
              <a:rPr lang="en-US" sz="1400" dirty="0"/>
              <a:t>Time Period</a:t>
            </a:r>
          </a:p>
          <a:p>
            <a:pPr lvl="1"/>
            <a:r>
              <a:rPr lang="en-US" sz="1400" dirty="0"/>
              <a:t>Industry</a:t>
            </a:r>
          </a:p>
          <a:p>
            <a:pPr lvl="1"/>
            <a:r>
              <a:rPr lang="en-US" sz="1400" dirty="0"/>
              <a:t>Region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137914-C815-F44F-8515-3201DD0901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6160" indent="0">
              <a:buNone/>
            </a:pPr>
            <a:r>
              <a:rPr lang="en-US" b="1" dirty="0"/>
              <a:t>Future Work</a:t>
            </a:r>
          </a:p>
          <a:p>
            <a:r>
              <a:rPr lang="en-US" sz="1600" dirty="0"/>
              <a:t>An ideal dataset would include additional client information that mimics client trends found in todays consumer markets.</a:t>
            </a:r>
          </a:p>
          <a:p>
            <a:r>
              <a:rPr lang="en-US" sz="1600" dirty="0"/>
              <a:t>Specific market, multiple products and promotions.</a:t>
            </a:r>
          </a:p>
          <a:p>
            <a:pPr lvl="1"/>
            <a:r>
              <a:rPr lang="en-US" sz="1400" dirty="0"/>
              <a:t>Test for outside factors that may influence price. </a:t>
            </a:r>
          </a:p>
        </p:txBody>
      </p:sp>
    </p:spTree>
    <p:extLst>
      <p:ext uri="{BB962C8B-B14F-4D97-AF65-F5344CB8AC3E}">
        <p14:creationId xmlns:p14="http://schemas.microsoft.com/office/powerpoint/2010/main" val="3495171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821D989-5A1B-F84E-9BD6-0A686D09737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l"/>
            <a:r>
              <a:rPr lang="en-US" dirty="0"/>
              <a:t>THANK YOU!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33870D20-E218-E043-BEE4-57DF7E2B54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2374" y="5570557"/>
            <a:ext cx="5357600" cy="1160213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US" dirty="0"/>
              <a:t>Questions? Miguel Santana | Contact: santana2.miguel@gmail.com</a:t>
            </a:r>
          </a:p>
          <a:p>
            <a:pPr algn="l"/>
            <a:r>
              <a:rPr lang="en-US" dirty="0"/>
              <a:t>Additional projects can be found on </a:t>
            </a:r>
            <a:r>
              <a:rPr lang="en-US" dirty="0" err="1"/>
              <a:t>Github</a:t>
            </a:r>
            <a:r>
              <a:rPr lang="en-US" dirty="0"/>
              <a:t>. </a:t>
            </a:r>
          </a:p>
          <a:p>
            <a:pPr algn="l"/>
            <a:r>
              <a:rPr lang="en-US" dirty="0"/>
              <a:t>Username: </a:t>
            </a:r>
            <a:r>
              <a:rPr lang="en-US" dirty="0">
                <a:hlinkClick r:id="rId2"/>
              </a:rPr>
              <a:t>miguelangelsantana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92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B83D6-0B86-694E-A165-A8380D07F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AE4900-1B81-F64F-B19F-65B411D1E4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Methodology</a:t>
            </a:r>
          </a:p>
          <a:p>
            <a:r>
              <a:rPr lang="en-US" dirty="0"/>
              <a:t>OSEMN Framework</a:t>
            </a:r>
          </a:p>
          <a:p>
            <a:pPr lvl="1"/>
            <a:r>
              <a:rPr lang="en-US" dirty="0"/>
              <a:t>Obtain | Scrub</a:t>
            </a:r>
          </a:p>
          <a:p>
            <a:pPr lvl="1"/>
            <a:r>
              <a:rPr lang="en-US" dirty="0"/>
              <a:t>Exploratory Data Analysis</a:t>
            </a:r>
          </a:p>
          <a:p>
            <a:pPr lvl="1"/>
            <a:r>
              <a:rPr lang="en-US" dirty="0"/>
              <a:t>Modeling </a:t>
            </a:r>
          </a:p>
          <a:p>
            <a:pPr lvl="1"/>
            <a:r>
              <a:rPr lang="en-US" dirty="0"/>
              <a:t>Interpret Results</a:t>
            </a:r>
          </a:p>
          <a:p>
            <a:r>
              <a:rPr lang="en-US" dirty="0"/>
              <a:t>Limitations</a:t>
            </a:r>
          </a:p>
          <a:p>
            <a:r>
              <a:rPr lang="en-US" dirty="0"/>
              <a:t>Future Work</a:t>
            </a:r>
          </a:p>
          <a:p>
            <a:r>
              <a:rPr lang="en-US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5137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43B18-B32C-EF4B-8F20-F5A6FD0453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A7C6B-0577-4A4D-BC13-82DF8B4CA9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Retail data is provided in order to assess promotional performance. </a:t>
            </a:r>
          </a:p>
          <a:p>
            <a:r>
              <a:rPr lang="en-US" dirty="0"/>
              <a:t>Features Include:</a:t>
            </a:r>
          </a:p>
          <a:p>
            <a:pPr lvl="1"/>
            <a:r>
              <a:rPr lang="en-US" dirty="0"/>
              <a:t>Identification for - market, location, promotion, week</a:t>
            </a:r>
          </a:p>
          <a:p>
            <a:pPr lvl="1"/>
            <a:r>
              <a:rPr lang="en-US" dirty="0"/>
              <a:t>Store Age</a:t>
            </a:r>
          </a:p>
          <a:p>
            <a:pPr lvl="1"/>
            <a:r>
              <a:rPr lang="en-US" dirty="0"/>
              <a:t>Sales (in thousands)</a:t>
            </a:r>
          </a:p>
        </p:txBody>
      </p:sp>
    </p:spTree>
    <p:extLst>
      <p:ext uri="{BB962C8B-B14F-4D97-AF65-F5344CB8AC3E}">
        <p14:creationId xmlns:p14="http://schemas.microsoft.com/office/powerpoint/2010/main" val="2815076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32F60-1CA5-9D46-AE98-D590A332A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OSEMN Framework</a:t>
            </a:r>
          </a:p>
        </p:txBody>
      </p:sp>
      <p:pic>
        <p:nvPicPr>
          <p:cNvPr id="4" name="Picture 3" descr="Timeline&#10;&#10;Description automatically generated">
            <a:extLst>
              <a:ext uri="{FF2B5EF4-FFF2-40B4-BE49-F238E27FC236}">
                <a16:creationId xmlns:a16="http://schemas.microsoft.com/office/drawing/2014/main" id="{8C2FD2B2-1267-0B40-A125-88AB198194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6852" y="1690688"/>
            <a:ext cx="7338295" cy="3953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55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FAC7E8-697C-E34C-9E80-2FC781BA7B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Obtain | Scrub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FD0B7B5-4F75-474B-A9DB-A79EC86859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85365" y="2054355"/>
            <a:ext cx="3891960" cy="3997828"/>
          </a:xfrm>
        </p:spPr>
        <p:txBody>
          <a:bodyPr/>
          <a:lstStyle/>
          <a:p>
            <a:pPr marL="6160" indent="0">
              <a:buNone/>
            </a:pPr>
            <a:r>
              <a:rPr lang="en-US" dirty="0"/>
              <a:t>Source</a:t>
            </a:r>
          </a:p>
          <a:p>
            <a:r>
              <a:rPr lang="en-US" sz="1800" dirty="0"/>
              <a:t>The dataset was provided in Udemy course Data Science &amp; Deep Learning by Rajeev Ratan.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025F6-39A7-FA4F-8D40-BC3DFC06A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01778" y="2054355"/>
            <a:ext cx="3894222" cy="399782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Scrubbing / Data Cleaning</a:t>
            </a:r>
          </a:p>
          <a:p>
            <a:pPr lvl="1"/>
            <a:r>
              <a:rPr lang="en-US" dirty="0"/>
              <a:t>No significant cleaning processes were completed.</a:t>
            </a:r>
          </a:p>
          <a:p>
            <a:r>
              <a:rPr lang="en-US" dirty="0"/>
              <a:t>Manufactured Data</a:t>
            </a:r>
          </a:p>
          <a:p>
            <a:pPr lvl="1"/>
            <a:r>
              <a:rPr lang="en-US" dirty="0"/>
              <a:t>Businesses guard their promotional data - real use cases are rarely public.</a:t>
            </a:r>
          </a:p>
          <a:p>
            <a:pPr lvl="2"/>
            <a:r>
              <a:rPr lang="en-US" dirty="0"/>
              <a:t>Maintain competitive advantage</a:t>
            </a:r>
          </a:p>
        </p:txBody>
      </p:sp>
    </p:spTree>
    <p:extLst>
      <p:ext uri="{BB962C8B-B14F-4D97-AF65-F5344CB8AC3E}">
        <p14:creationId xmlns:p14="http://schemas.microsoft.com/office/powerpoint/2010/main" val="34668286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117F6-D952-814E-ACD7-6A7226CEF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Exploratory Data Analysis</a:t>
            </a:r>
            <a:br>
              <a:rPr lang="en-US" dirty="0"/>
            </a:br>
            <a:r>
              <a:rPr lang="en-US" sz="2000" dirty="0">
                <a:solidFill>
                  <a:schemeClr val="tx1">
                    <a:lumMod val="95000"/>
                  </a:schemeClr>
                </a:solidFill>
              </a:rPr>
              <a:t>Sales By Promotion</a:t>
            </a:r>
            <a:br>
              <a:rPr lang="en-US" dirty="0"/>
            </a:b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C2A0FD-37C8-C941-8FC5-FECCF44E27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116" y="3526774"/>
            <a:ext cx="8718924" cy="319596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5A61AE1-2E34-3B4C-B69F-8405289D646F}"/>
              </a:ext>
            </a:extLst>
          </p:cNvPr>
          <p:cNvSpPr txBox="1"/>
          <p:nvPr/>
        </p:nvSpPr>
        <p:spPr>
          <a:xfrm>
            <a:off x="7930981" y="2011946"/>
            <a:ext cx="2781059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/>
              <a:t>Promo 3: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Appears to have the largest high value sales frequency.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97C90C6-2E90-994D-B3D8-C6548077211C}"/>
              </a:ext>
            </a:extLst>
          </p:cNvPr>
          <p:cNvSpPr txBox="1"/>
          <p:nvPr/>
        </p:nvSpPr>
        <p:spPr>
          <a:xfrm>
            <a:off x="4902201" y="2011946"/>
            <a:ext cx="302878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/>
              <a:t>Promo 2: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/>
              <a:t>Most of the distribution is closer to the average value.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400" dirty="0"/>
              <a:t>Smaller number of high sales ‘scores’ recorded.</a:t>
            </a:r>
          </a:p>
          <a:p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FE723DA-5426-3C40-9813-82A50EEE6A64}"/>
              </a:ext>
            </a:extLst>
          </p:cNvPr>
          <p:cNvSpPr txBox="1"/>
          <p:nvPr/>
        </p:nvSpPr>
        <p:spPr>
          <a:xfrm>
            <a:off x="1993116" y="2011946"/>
            <a:ext cx="269123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sz="1400" dirty="0"/>
              <a:t>Promo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Lowest value distribution.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1400" dirty="0"/>
              <a:t>Several high sales ‘scores’ recorded.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583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3117F6-D952-814E-ACD7-6A7226CEF2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Data Analysis </a:t>
            </a:r>
            <a:br>
              <a:rPr lang="en-US" dirty="0"/>
            </a:br>
            <a:r>
              <a:rPr lang="en-US" sz="1800" dirty="0">
                <a:solidFill>
                  <a:schemeClr val="tx1">
                    <a:lumMod val="95000"/>
                  </a:schemeClr>
                </a:solidFill>
              </a:rPr>
              <a:t>Market By Promotion</a:t>
            </a:r>
            <a:endParaRPr lang="en-US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6D72DE-AC78-AD48-97E8-0E7AE09A6D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0574" y="1887522"/>
            <a:ext cx="3376326" cy="4802414"/>
          </a:xfrm>
        </p:spPr>
        <p:txBody>
          <a:bodyPr>
            <a:normAutofit/>
          </a:bodyPr>
          <a:lstStyle/>
          <a:p>
            <a:pPr marL="6160" indent="0">
              <a:buNone/>
            </a:pPr>
            <a:r>
              <a:rPr lang="en-US" b="1" dirty="0"/>
              <a:t>Markets By Promotion</a:t>
            </a:r>
          </a:p>
          <a:p>
            <a:pPr marL="6160" indent="0">
              <a:buNone/>
            </a:pPr>
            <a:r>
              <a:rPr lang="en-US" sz="1800" dirty="0"/>
              <a:t>Promo 1:</a:t>
            </a:r>
          </a:p>
          <a:p>
            <a:r>
              <a:rPr lang="en-US" sz="1600" dirty="0"/>
              <a:t>Lowest number of promotions across all three markets.</a:t>
            </a:r>
          </a:p>
          <a:p>
            <a:pPr marL="6160" indent="0">
              <a:buNone/>
            </a:pPr>
            <a:r>
              <a:rPr lang="en-US" sz="1800" dirty="0"/>
              <a:t>Promo 2:</a:t>
            </a:r>
          </a:p>
          <a:p>
            <a:r>
              <a:rPr lang="en-US" sz="1600" dirty="0"/>
              <a:t>Most ‘large’ market promotions.</a:t>
            </a:r>
          </a:p>
          <a:p>
            <a:pPr marL="6160" indent="0">
              <a:buNone/>
            </a:pPr>
            <a:r>
              <a:rPr lang="en-US" sz="1800" dirty="0"/>
              <a:t>Promo 3: </a:t>
            </a:r>
          </a:p>
          <a:p>
            <a:r>
              <a:rPr lang="en-US" sz="1600" dirty="0"/>
              <a:t>Most ‘small’ and ‘medium’ market promotions.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41206-E84C-5B4E-BDE7-706AB70FFF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6600" y="1890486"/>
            <a:ext cx="6723380" cy="4802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48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0924-3C68-5544-AB40-228C1ADB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A/B Testing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D06D6-A4D9-804D-AF34-1C5C52ED92F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/>
              <a:t>Generating Statistical Values</a:t>
            </a:r>
          </a:p>
          <a:p>
            <a:pPr marL="0" indent="0">
              <a:buNone/>
            </a:pPr>
            <a:r>
              <a:rPr lang="en-US" sz="1700" dirty="0"/>
              <a:t>T-Value</a:t>
            </a:r>
          </a:p>
          <a:p>
            <a:r>
              <a:rPr lang="en-US" sz="1400" dirty="0"/>
              <a:t>Larger value illustrates degree of difference (variation) between promotions</a:t>
            </a:r>
          </a:p>
          <a:p>
            <a:pPr marL="6160" indent="0">
              <a:buNone/>
            </a:pPr>
            <a:r>
              <a:rPr lang="en-US" sz="1700" dirty="0"/>
              <a:t>P-Value</a:t>
            </a:r>
          </a:p>
          <a:p>
            <a:r>
              <a:rPr lang="en-US" sz="1400" dirty="0"/>
              <a:t>Value smaller than 0.05 reflects statistical significance between promotions.</a:t>
            </a:r>
          </a:p>
          <a:p>
            <a:pPr lvl="1"/>
            <a:r>
              <a:rPr lang="en-US" sz="1300" dirty="0"/>
              <a:t>Larger than 0.05 illustrates results may be due to random chance.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DA1F9-20E7-C54C-964A-33B88F9879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Total Sales</a:t>
            </a:r>
          </a:p>
          <a:p>
            <a:pPr lvl="1"/>
            <a:r>
              <a:rPr lang="en-US" dirty="0"/>
              <a:t>Promotion 1: $9,993.03</a:t>
            </a:r>
          </a:p>
          <a:p>
            <a:pPr lvl="1"/>
            <a:r>
              <a:rPr lang="en-US" dirty="0"/>
              <a:t>Promotion 2: $8,897.93</a:t>
            </a:r>
          </a:p>
          <a:p>
            <a:pPr lvl="1"/>
            <a:r>
              <a:rPr lang="en-US" dirty="0"/>
              <a:t>Promotion 3: $10,408.52</a:t>
            </a:r>
          </a:p>
        </p:txBody>
      </p:sp>
    </p:spTree>
    <p:extLst>
      <p:ext uri="{BB962C8B-B14F-4D97-AF65-F5344CB8AC3E}">
        <p14:creationId xmlns:p14="http://schemas.microsoft.com/office/powerpoint/2010/main" val="3129379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E0924-3C68-5544-AB40-228C1ADB68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/>
              <a:t>A/B Testing</a:t>
            </a:r>
            <a:br>
              <a:rPr lang="en-US" dirty="0"/>
            </a:br>
            <a:r>
              <a:rPr lang="en-US" sz="1800" dirty="0"/>
              <a:t>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D06D6-A4D9-804D-AF34-1C5C52ED92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93900" y="2052116"/>
            <a:ext cx="4503434" cy="399782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sz="2400" dirty="0"/>
              <a:t>Promotional Values (in Thousands)</a:t>
            </a:r>
          </a:p>
          <a:p>
            <a:pPr marL="0" indent="0">
              <a:buNone/>
            </a:pPr>
            <a:r>
              <a:rPr lang="en-US" sz="1800" dirty="0"/>
              <a:t>Promotion 1</a:t>
            </a:r>
          </a:p>
          <a:p>
            <a:pPr lvl="1"/>
            <a:r>
              <a:rPr lang="en-US" sz="1800" dirty="0"/>
              <a:t>Mean Sales: 58.09</a:t>
            </a:r>
          </a:p>
          <a:p>
            <a:pPr lvl="1"/>
            <a:r>
              <a:rPr lang="en-US" sz="1800" dirty="0"/>
              <a:t>Promotion Count: 172</a:t>
            </a:r>
          </a:p>
          <a:p>
            <a:pPr marL="0" indent="0">
              <a:buNone/>
            </a:pPr>
            <a:r>
              <a:rPr lang="en-US" sz="1800" dirty="0"/>
              <a:t>Promotion 2</a:t>
            </a:r>
          </a:p>
          <a:p>
            <a:pPr lvl="1"/>
            <a:r>
              <a:rPr lang="en-US" sz="1800" dirty="0"/>
              <a:t>Mean Sales: 47.33</a:t>
            </a:r>
          </a:p>
          <a:p>
            <a:pPr lvl="1"/>
            <a:r>
              <a:rPr lang="en-US" sz="1800" dirty="0"/>
              <a:t>Promotion Count: 188</a:t>
            </a:r>
          </a:p>
          <a:p>
            <a:pPr marL="0" indent="0">
              <a:buNone/>
            </a:pPr>
            <a:r>
              <a:rPr lang="en-US" sz="1800" dirty="0"/>
              <a:t>Promotion 3</a:t>
            </a:r>
          </a:p>
          <a:p>
            <a:pPr lvl="1"/>
            <a:r>
              <a:rPr lang="en-US" sz="1800" dirty="0"/>
              <a:t>Mean Sales: 55.36</a:t>
            </a:r>
          </a:p>
          <a:p>
            <a:pPr lvl="1"/>
            <a:r>
              <a:rPr lang="en-US" sz="1800" dirty="0"/>
              <a:t>Promotion Count: 188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2DA1F9-20E7-C54C-964A-33B88F98797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/>
              <a:t>Promotion: 1 vs 2</a:t>
            </a:r>
          </a:p>
          <a:p>
            <a:pPr marL="920560" lvl="2" indent="0">
              <a:buNone/>
            </a:pPr>
            <a:r>
              <a:rPr lang="en-US" dirty="0"/>
              <a:t>T-Value: 6.43</a:t>
            </a:r>
          </a:p>
          <a:p>
            <a:pPr marL="920560" lvl="2" indent="0">
              <a:buNone/>
            </a:pPr>
            <a:r>
              <a:rPr lang="en-US" dirty="0"/>
              <a:t>P-Value: 4.29</a:t>
            </a:r>
          </a:p>
          <a:p>
            <a:r>
              <a:rPr lang="en-US" dirty="0"/>
              <a:t>Winning Promo: Promo 1</a:t>
            </a:r>
          </a:p>
          <a:p>
            <a:pPr marL="0" indent="0">
              <a:buNone/>
            </a:pPr>
            <a:r>
              <a:rPr lang="en-US" b="1" dirty="0"/>
              <a:t>Promotion 1 vs 3</a:t>
            </a:r>
          </a:p>
          <a:p>
            <a:pPr marL="920560" lvl="2" indent="0">
              <a:buNone/>
            </a:pPr>
            <a:r>
              <a:rPr lang="en-US" dirty="0"/>
              <a:t>T-Value: 1.56</a:t>
            </a:r>
          </a:p>
          <a:p>
            <a:pPr marL="920560" lvl="2" indent="0">
              <a:buNone/>
            </a:pPr>
            <a:r>
              <a:rPr lang="en-US" dirty="0"/>
              <a:t>P-Value: 0.12</a:t>
            </a:r>
          </a:p>
          <a:p>
            <a:r>
              <a:rPr lang="en-US" dirty="0"/>
              <a:t>Result: No significant difference between promo 1 and 3</a:t>
            </a:r>
          </a:p>
        </p:txBody>
      </p:sp>
    </p:spTree>
    <p:extLst>
      <p:ext uri="{BB962C8B-B14F-4D97-AF65-F5344CB8AC3E}">
        <p14:creationId xmlns:p14="http://schemas.microsoft.com/office/powerpoint/2010/main" val="196584288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dison">
  <a:themeElements>
    <a:clrScheme name="Madison">
      <a:dk1>
        <a:sysClr val="windowText" lastClr="000000"/>
      </a:dk1>
      <a:lt1>
        <a:sysClr val="window" lastClr="FFFFFF"/>
      </a:lt1>
      <a:dk2>
        <a:srgbClr val="1F282E"/>
      </a:dk2>
      <a:lt2>
        <a:srgbClr val="C2F5FC"/>
      </a:lt2>
      <a:accent1>
        <a:srgbClr val="4091F3"/>
      </a:accent1>
      <a:accent2>
        <a:srgbClr val="8BBCF1"/>
      </a:accent2>
      <a:accent3>
        <a:srgbClr val="CB6A6A"/>
      </a:accent3>
      <a:accent4>
        <a:srgbClr val="C567AF"/>
      </a:accent4>
      <a:accent5>
        <a:srgbClr val="A684F9"/>
      </a:accent5>
      <a:accent6>
        <a:srgbClr val="A9ACEE"/>
      </a:accent6>
      <a:hlink>
        <a:srgbClr val="6D9CC5"/>
      </a:hlink>
      <a:folHlink>
        <a:srgbClr val="6D82A0"/>
      </a:folHlink>
    </a:clrScheme>
    <a:fontScheme name="Madison">
      <a:maj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dison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alpha val="88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4000"/>
                <a:satMod val="130000"/>
                <a:lumMod val="92000"/>
              </a:schemeClr>
            </a:gs>
            <a:gs pos="100000">
              <a:schemeClr val="phClr">
                <a:shade val="76000"/>
                <a:satMod val="130000"/>
                <a:lumMod val="88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dison" id="{025CB5FB-2DD3-45EE-B6F0-CC461540EB19}" vid="{178B2DAB-5DDE-4060-A857-D2E1CDA9250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{069A43E7-719C-8642-9FFC-D29B43524B7B}tf16401378</Template>
  <TotalTime>130</TotalTime>
  <Words>503</Words>
  <Application>Microsoft Macintosh PowerPoint</Application>
  <PresentationFormat>Widescreen</PresentationFormat>
  <Paragraphs>97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MS Shell Dlg 2</vt:lpstr>
      <vt:lpstr>Wingdings</vt:lpstr>
      <vt:lpstr>Wingdings 3</vt:lpstr>
      <vt:lpstr>Madison</vt:lpstr>
      <vt:lpstr>Assessing Marketing Campaigns</vt:lpstr>
      <vt:lpstr>Introduction</vt:lpstr>
      <vt:lpstr>Methodology</vt:lpstr>
      <vt:lpstr>OSEMN Framework</vt:lpstr>
      <vt:lpstr>Obtain | Scrub</vt:lpstr>
      <vt:lpstr>Exploratory Data Analysis Sales By Promotion </vt:lpstr>
      <vt:lpstr>Exploratory Data Analysis  Market By Promotion</vt:lpstr>
      <vt:lpstr>A/B Testing</vt:lpstr>
      <vt:lpstr>A/B Testing Continued</vt:lpstr>
      <vt:lpstr>Interpret Results | Insights</vt:lpstr>
      <vt:lpstr>Limitations &amp; Future Work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(MAIN TITLE)</dc:title>
  <dc:creator>Santana,Miguel Angel</dc:creator>
  <cp:lastModifiedBy>Santana,Miguel Angel</cp:lastModifiedBy>
  <cp:revision>11</cp:revision>
  <dcterms:created xsi:type="dcterms:W3CDTF">2021-02-02T22:00:41Z</dcterms:created>
  <dcterms:modified xsi:type="dcterms:W3CDTF">2021-02-05T21:27:18Z</dcterms:modified>
</cp:coreProperties>
</file>

<file path=docProps/thumbnail.jpeg>
</file>